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f21244e93348528ddcbdce#tid=68fb13a9ba80cb000ac8f35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063240" y="5230368"/>
            <a:ext cx="6080760" cy="64922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高中英语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637a876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攻略识别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f941e1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攻略解读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653154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356616"/>
            <a:ext cx="22494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96112" y="356616"/>
            <a:ext cx="1490472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攻略应用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b880c0009?htil=1&amp;pid=7f941e1e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3856" y="1528056"/>
            <a:ext cx="841248" cy="7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P_4_BD#b880c0009?htil=1&amp;pid=7f941e1e3&amp;color=0,0,0&amp;tib=255,255,255&amp;vtp=1&amp;bt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95728" y="1080000"/>
            <a:ext cx="8860536" cy="124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4_BD#b880c0009?pid=7f941e1e3&amp;color=0,0,0&amp;vtp=1&amp;bbb=1"/>
          <p:cNvSpPr/>
          <p:nvPr/>
        </p:nvSpPr>
        <p:spPr>
          <a:xfrm>
            <a:off x="832104" y="2458204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句意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研究还表明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我们寻求风险的欲望可能与我们期望从结果中获益多少有关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2f32c1673?pid=365315424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用适当的情态动词填空。</a:t>
            </a:r>
            <a:endParaRPr lang="en-US" altLang="zh-CN" sz="1800" dirty="0"/>
          </a:p>
        </p:txBody>
      </p:sp>
      <p:sp>
        <p:nvSpPr>
          <p:cNvPr id="3" name="QB_4_BD.1_1#88c2fb954?vop=1&amp;pid=365315424&amp;color=0,0,0&amp;vtp=1&amp;bbb=1"/>
          <p:cNvSpPr/>
          <p:nvPr/>
        </p:nvSpPr>
        <p:spPr>
          <a:xfrm>
            <a:off x="832104" y="1491861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—Can't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little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longer?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getting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now.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daughter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alone.</a:t>
            </a:r>
            <a:endParaRPr lang="en-US" altLang="zh-CN" sz="1800" dirty="0"/>
          </a:p>
        </p:txBody>
      </p:sp>
      <p:sp>
        <p:nvSpPr>
          <p:cNvPr id="4" name="QB_4_AN.2_1#88c2fb954.blank?vop=1&amp;pid=365315424&amp;color=0,0,0&amp;vpa=1&amp;vtp=1&amp;bbb=1"/>
          <p:cNvSpPr/>
          <p:nvPr/>
        </p:nvSpPr>
        <p:spPr>
          <a:xfrm>
            <a:off x="3539585" y="1859526"/>
            <a:ext cx="6111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must</a:t>
            </a:r>
            <a:endParaRPr lang="en-US" altLang="zh-CN" dirty="0"/>
          </a:p>
        </p:txBody>
      </p:sp>
      <p:sp>
        <p:nvSpPr>
          <p:cNvPr id="5" name="QB_4_AS.3_1#88c2fb954?vop=1&amp;pid=365315424&amp;color=0,0,0&amp;vtp=1&amp;bbb=1"/>
          <p:cNvSpPr/>
          <p:nvPr/>
        </p:nvSpPr>
        <p:spPr>
          <a:xfrm>
            <a:off x="832104" y="2309804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情态动词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必须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强调主观上的必要性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因女儿独自在家而必须离开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_1#32d53caa8?vop=1&amp;pid=365315424&amp;color=0,0,0&amp;vtp=1&amp;bt=1&amp;bbb=1&amp;hb=1"/>
          <p:cNvSpPr/>
          <p:nvPr/>
        </p:nvSpPr>
        <p:spPr>
          <a:xfrm>
            <a:off x="832104" y="1078992"/>
            <a:ext cx="10533888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training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waste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I'm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hundred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percent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grateful</a:t>
            </a: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did.</a:t>
            </a:r>
            <a:endParaRPr lang="en-US" altLang="zh-CN" dirty="0"/>
          </a:p>
        </p:txBody>
      </p:sp>
      <p:sp>
        <p:nvSpPr>
          <p:cNvPr id="3" name="QB_4_AN.5_1#32d53caa8.blank?vop=1&amp;pid=365315424&amp;color=0,0,0&amp;vpa=2&amp;vtp=1&amp;bbb=1"/>
          <p:cNvSpPr/>
          <p:nvPr/>
        </p:nvSpPr>
        <p:spPr>
          <a:xfrm>
            <a:off x="1513300" y="1035812"/>
            <a:ext cx="1157288" cy="3731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may/might</a:t>
            </a:r>
            <a:endParaRPr lang="en-US" altLang="zh-CN" dirty="0"/>
          </a:p>
        </p:txBody>
      </p:sp>
      <p:sp>
        <p:nvSpPr>
          <p:cNvPr id="4" name="QB_4_AS.6_1#32d53caa8?vop=1&amp;pid=365315424&amp;color=0,0,0&amp;vtp=1&amp;bbb=1"/>
          <p:cNvSpPr/>
          <p:nvPr/>
        </p:nvSpPr>
        <p:spPr>
          <a:xfrm>
            <a:off x="832104" y="1903158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情态动词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may、might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也许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可能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用于推测对方现在的感受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你也许觉得训练是浪费时间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_1#bb53df4b5?vop=1&amp;pid=365315424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young,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climb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small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morning.</a:t>
            </a:r>
            <a:endParaRPr lang="en-US" altLang="zh-CN" sz="1800" dirty="0"/>
          </a:p>
        </p:txBody>
      </p:sp>
      <p:sp>
        <p:nvSpPr>
          <p:cNvPr id="3" name="QB_4_AN.8_1#bb53df4b5.blank?vop=1&amp;pid=365315424&amp;color=0,0,0&amp;vpa=3&amp;vtp=1&amp;bbb=1"/>
          <p:cNvSpPr/>
          <p:nvPr/>
        </p:nvSpPr>
        <p:spPr>
          <a:xfrm>
            <a:off x="3599910" y="1037082"/>
            <a:ext cx="7381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would</a:t>
            </a:r>
            <a:endParaRPr lang="en-US" altLang="zh-CN" dirty="0"/>
          </a:p>
        </p:txBody>
      </p:sp>
      <p:sp>
        <p:nvSpPr>
          <p:cNvPr id="4" name="QB_4_AS.9_1#bb53df4b5?vop=1&amp;pid=365315424&amp;color=0,0,0&amp;vtp=1&amp;bbb=1"/>
          <p:cNvSpPr/>
          <p:nvPr/>
        </p:nvSpPr>
        <p:spPr>
          <a:xfrm>
            <a:off x="832104" y="1485963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情态动词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表示过去的习惯动作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过去每天早上都会爬小山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0_1#c3bcb1d95?vop=1&amp;pid=365315424&amp;color=0,0,0&amp;vtp=1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now—we'll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sooner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later.</a:t>
            </a:r>
            <a:endParaRPr lang="en-US" altLang="zh-CN" sz="1800" dirty="0"/>
          </a:p>
        </p:txBody>
      </p:sp>
      <p:sp>
        <p:nvSpPr>
          <p:cNvPr id="3" name="QB_4_AN.11_1#c3bcb1d95.blank?vop=1&amp;pid=365315424&amp;color=0,0,0&amp;vpa=4&amp;vtp=1&amp;bbb=1"/>
          <p:cNvSpPr/>
          <p:nvPr/>
        </p:nvSpPr>
        <p:spPr>
          <a:xfrm>
            <a:off x="1513300" y="1024382"/>
            <a:ext cx="1157288" cy="3636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200"/>
              </a:lnSpc>
            </a:pPr>
            <a:r>
              <a:rPr lang="en-US" altLang="zh-CN" b="0" i="0" dirty="0">
                <a:solidFill>
                  <a:srgbClr val="C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may/might</a:t>
            </a:r>
            <a:endParaRPr lang="en-US" altLang="zh-CN" dirty="0"/>
          </a:p>
        </p:txBody>
      </p:sp>
      <p:sp>
        <p:nvSpPr>
          <p:cNvPr id="4" name="QB_4_AS.12_1#c3bcb1d95?vop=1&amp;pid=365315424&amp;color=0,0,0&amp;vtp=1&amp;bbb=1"/>
          <p:cNvSpPr/>
          <p:nvPr/>
        </p:nvSpPr>
        <p:spPr>
          <a:xfrm>
            <a:off x="832104" y="1485963"/>
            <a:ext cx="10533888" cy="360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may/might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意为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不妨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最好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”，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表示建议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最好现在就说出来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）。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39501047.fixed?pid=fc8bdf6cc&amp;color=165,74,151&amp;vtp=1&amp;bbb=1"/>
          <p:cNvSpPr/>
          <p:nvPr/>
        </p:nvSpPr>
        <p:spPr>
          <a:xfrm>
            <a:off x="2386584" y="1408176"/>
            <a:ext cx="7223760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A54A9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语法攻略28</a:t>
            </a:r>
            <a:endParaRPr lang="en-US" altLang="zh-CN" sz="5400" dirty="0"/>
          </a:p>
        </p:txBody>
      </p:sp>
      <p:sp>
        <p:nvSpPr>
          <p:cNvPr id="3" name="C_2_BD#039501047.fixed?pid=fc8bdf6cc&amp;color=255,255,255&amp;vtp=1&amp;bbb=1&amp;hb=1"/>
          <p:cNvSpPr/>
          <p:nvPr/>
        </p:nvSpPr>
        <p:spPr>
          <a:xfrm>
            <a:off x="2386584" y="2807208"/>
            <a:ext cx="7223760" cy="143560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3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基础夯实</a:t>
            </a: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——情态动词的基</a:t>
            </a:r>
            <a:endParaRPr lang="en-US" altLang="zh-CN" sz="4400" b="1" i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ctr">
              <a:lnSpc>
                <a:spcPts val="5400"/>
              </a:lnSpc>
            </a:pPr>
            <a:r>
              <a:rPr lang="en-US" altLang="zh-CN" sz="4400" b="1" i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本用法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58ca3a17b?pid=9637a876e&amp;color=0,0,0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696" y="1080000"/>
            <a:ext cx="10204704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b880c0009?pid=7f941e1e3&amp;color=0,0,0&amp;vtp=1&amp;bt=1&amp;bbb=1&amp;hb=1"/>
          <p:cNvSpPr/>
          <p:nvPr/>
        </p:nvSpPr>
        <p:spPr>
          <a:xfrm>
            <a:off x="832104" y="1078991"/>
            <a:ext cx="10533888" cy="50520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情态动词有一定的含义，无人称和数的变化（have</a:t>
            </a: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to除外），和动词原形一起构成谓语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，是所谓的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辅助性”动词，在句中不能单独充当谓语。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以下为常见的情态动词及其基本用法。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.can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1）表示能力，意为“能够；会”，could</a:t>
            </a: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表示过去的能力。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climb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easily.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我小时候能轻松地爬树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（2）表示请求或许可。在疑问句中，could可以代替can，此时could不是过去式，而是使语气更委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婉。</a:t>
            </a:r>
            <a:endParaRPr kumimoji="0" lang="en-US" altLang="zh-CN" sz="100" b="0" i="0" u="none" strike="noStrike" kern="0" cap="none" spc="-999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please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salt?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你能把盐递给我吗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（3）表示惊讶、怀疑等，常用于否定句和疑问句中。这时can与could没有时态上的差异，只是could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不如can语气强烈。</a:t>
            </a:r>
            <a:endParaRPr kumimoji="0" lang="en-US" altLang="zh-CN" sz="100" b="0" i="0" u="none" strike="noStrike" kern="0" cap="none" spc="-999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believe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job?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你能相信她刚辞职了吗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（4）表示推测，意为“可能”，常用于否定句和疑问句中，can比could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语气强烈。</a:t>
            </a:r>
            <a:endParaRPr kumimoji="0" lang="en-US" altLang="zh-CN" sz="100" b="0" i="0" u="none" strike="noStrike" kern="0" cap="none" spc="-999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serious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leaving.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他不可能真的想离开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#11</a:t>
            </a:r>
            <a:endParaRPr lang="en-US" altLang="zh-CN" dirty="0"/>
          </a:p>
        </p:txBody>
      </p:sp>
      <p:pic>
        <p:nvPicPr>
          <p:cNvPr id="3" name="P_4_BD#b880c0009?pid=7f941e1e3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2703163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4_BD#b880c0009?pid=7f941e1e3&amp;color=0,0,0&amp;tib=255,255,255&amp;iip=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386349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4_BD#b880c0009?pid=7f941e1e3&amp;color=0,0,0&amp;tib=255,255,255&amp;iip=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5023834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P_4_BD#b880c0009?pid=7f941e1e3&amp;color=0,0,0&amp;tib=255,255,255&amp;iip=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5774785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b880c0009?pid=7f941e1e3&amp;color=0,0,0&amp;mp=1&amp;vtp=1&amp;bt=1&amp;bbb=1&amp;hb=1"/>
          <p:cNvSpPr/>
          <p:nvPr/>
        </p:nvSpPr>
        <p:spPr>
          <a:xfrm>
            <a:off x="832104" y="1080000"/>
            <a:ext cx="10533888" cy="41186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2.may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1）表示请求或许可，意为“可以”。在疑问句中，might可以代替may，此时might不是过去式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，而是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使语气更委婉。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glass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please?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请给我一杯水好吗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（2）表示推测，意为“可能；也许”，可用于肯定句或否定句中，might的可能性比may小。</a:t>
            </a:r>
            <a:endParaRPr kumimoji="0" lang="en-US" altLang="zh-CN" sz="100" b="0" i="0" u="none" strike="noStrike" kern="0" cap="none" spc="-999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yet.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他可能还没听到这个消息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（3）表示祝愿，用于“may+主语+动词原形（+其他）”结构。</a:t>
            </a:r>
            <a:endParaRPr kumimoji="0" lang="en-US" altLang="zh-CN" sz="100" b="0" i="0" u="none" strike="noStrike" kern="0" cap="none" spc="-999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friendship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forever.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愿我们的友谊永存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0" cap="none" spc="-999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（4）may/might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well表示建议，意为“不妨；倒不如；最好”。</a:t>
            </a:r>
            <a:endParaRPr kumimoji="0" lang="en-US" altLang="zh-CN" sz="100" b="0" i="0" u="none" strike="noStrike" kern="0" cap="none" spc="-999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天晚了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我们不如回家吧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#20</a:t>
            </a:r>
            <a:endParaRPr lang="en-US" altLang="zh-CN" dirty="0"/>
          </a:p>
        </p:txBody>
      </p:sp>
      <p:pic>
        <p:nvPicPr>
          <p:cNvPr id="3" name="P_4_BD#b880c0009?pid=7f941e1e3&amp;color=0,0,0&amp;mp=1&amp;tib=255,255,255&amp;iip=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239114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4_BD#b880c0009?pid=7f941e1e3&amp;color=0,0,0&amp;mp=1&amp;tib=255,255,255&amp;iip=6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321410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P_4_BD#b880c0009?pid=7f941e1e3&amp;color=0,0,0&amp;mp=1&amp;tib=255,255,255&amp;iip=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9545" y="4144383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3" name="P_4_BD#b880c0009?pid=7f941e1e3&amp;color=0,0,0&amp;tib=255,255,255&amp;iip=8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9545" y="4915590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b880c0009?pid=7f941e1e3&amp;color=0,0,0&amp;mp=1&amp;vtp=1&amp;bt=1&amp;bbb=1"/>
          <p:cNvSpPr/>
          <p:nvPr/>
        </p:nvSpPr>
        <p:spPr>
          <a:xfrm>
            <a:off x="832104" y="1080000"/>
            <a:ext cx="10533888" cy="41186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3.must、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1）must→表示说话人的主观看法，意为“必须；一定”，其否定式为mustn't，意为“不准；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禁止”。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finish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homework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dinner.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你必须在晚饭前完成作业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to→表示受客观情况所迫，意为“不得不”，其否定式为don't/doesn't/didn't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to，意为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“不必；没必要”。</a:t>
            </a:r>
            <a:endParaRPr kumimoji="0" lang="en-US" altLang="zh-CN" sz="100" b="0" i="0" u="none" strike="noStrike" kern="0" cap="none" spc="-999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tomorrow,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though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I'm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sick.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我明天不得不去上班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尽管我感觉不舒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（3）need→作情态动词时表示“需要；必须”，常用于疑问句、否定句或条件句中，其否定式为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needn't，意为“不必”。</a:t>
            </a:r>
            <a:endParaRPr kumimoji="0" lang="en-US" altLang="zh-CN" sz="100" b="0" i="0" u="none" strike="noStrike" kern="0" cap="none" spc="-999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tomorrow?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我明天需要早点来吗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#27</a:t>
            </a:r>
            <a:endParaRPr lang="en-US" altLang="zh-CN" sz="1800" dirty="0"/>
          </a:p>
        </p:txBody>
      </p:sp>
      <p:pic>
        <p:nvPicPr>
          <p:cNvPr id="3" name="P_4_BD#b880c0009?pid=7f941e1e3&amp;color=0,0,0&amp;mp=1&amp;tib=255,255,255&amp;iip=9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197966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4_BD#b880c0009?pid=7f941e1e3&amp;color=0,0,0&amp;mp=1&amp;tib=255,255,255&amp;iip=1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321410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4_BD#b880c0009?pid=7f941e1e3&amp;color=0,0,0&amp;mp=1&amp;tib=255,255,255&amp;iip=1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4834310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b880c0009?pid=7f941e1e3&amp;color=0,0,0&amp;vtp=1&amp;bt=1&amp;bbb=1"/>
          <p:cNvSpPr/>
          <p:nvPr/>
        </p:nvSpPr>
        <p:spPr>
          <a:xfrm>
            <a:off x="832104" y="926965"/>
            <a:ext cx="10533888" cy="50520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4.shall、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should、</a:t>
            </a:r>
            <a:r>
              <a:rPr lang="en-US" altLang="zh-CN" sz="18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ought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1）shall用于主语是第一、三人称的疑问句中，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表示说话者征求对方意见。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dinner?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我们晚饭后去散步好吗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>
              <a:lnSpc>
                <a:spcPts val="31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（2）shall用于主语是第二、三人称的陈述句中，表示命令、威胁、警告、允诺等。</a:t>
            </a:r>
            <a:endParaRPr kumimoji="0" lang="en-US" altLang="zh-CN" sz="100" b="0" i="0" u="none" strike="noStrike" kern="0" cap="none" spc="-999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punished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behaviour.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你将因你的行为而受到惩罚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。（表示威胁或警告）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>
              <a:lnSpc>
                <a:spcPts val="31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（3）shall用于规定、法令、条约等正式文件中，表示义务或规定，意为“必须”。</a:t>
            </a:r>
            <a:endParaRPr kumimoji="0" lang="en-US" altLang="zh-CN" sz="100" b="0" i="0" u="none" strike="noStrike" kern="0" cap="none" spc="-999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citizens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taxes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according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law.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所有公民必须依法纳税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>
              <a:lnSpc>
                <a:spcPts val="31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（4）should表示义务、责任、劝告、建议等，意为“应该；应当”，同ought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to。</a:t>
            </a:r>
            <a:endParaRPr kumimoji="0" lang="en-US" altLang="zh-CN" sz="100" b="0" i="0" u="none" strike="noStrike" kern="0" cap="none" spc="-999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apologise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behaviour.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你应该为你的粗鲁行为向她道歉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>
              <a:lnSpc>
                <a:spcPts val="31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（5）should表示说话者的惊奇、遗憾等，意为“竟然”。</a:t>
            </a:r>
            <a:endParaRPr kumimoji="0" lang="en-US" altLang="zh-CN" sz="100" b="0" i="0" u="none" strike="noStrike" kern="0" cap="none" spc="-999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believe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thing!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我真不敢相信你竟然会说这样的话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！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>
              <a:lnSpc>
                <a:spcPts val="31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（6）should表示推测，意为“应该会；理应”。</a:t>
            </a:r>
            <a:endParaRPr kumimoji="0" lang="en-US" altLang="zh-CN" sz="100" b="0" i="0" u="none" strike="noStrike" kern="0" cap="none" spc="-999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arrive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火车应该还有一个小时就到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#40</a:t>
            </a:r>
            <a:endParaRPr lang="en-US" altLang="zh-CN" sz="1800" dirty="0"/>
          </a:p>
        </p:txBody>
      </p:sp>
      <p:pic>
        <p:nvPicPr>
          <p:cNvPr id="3" name="P_4_BD#b880c0009?pid=7f941e1e3&amp;color=0,0,0&amp;tib=255,255,255&amp;iip=1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1904262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4_BD#b880c0009?pid=7f941e1e3&amp;color=0,0,0&amp;tib=255,255,255&amp;iip=1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2666897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4_BD#b880c0009?pid=7f941e1e3&amp;color=0,0,0&amp;tib=255,255,255&amp;iip=14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3429532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P_4_BD#b880c0009?pid=7f941e1e3&amp;color=0,0,0&amp;tib=255,255,255&amp;iip=1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4192167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5" name="P_4_BD#b880c0009?pid=7f941e1e3&amp;color=0,0,0&amp;tib=255,255,255&amp;iip=16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4954802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8" name="P_4_BD#b880c0009?pid=7f941e1e3&amp;color=0,0,0&amp;tib=255,255,255&amp;iip=17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5695497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b880c0009?pid=7f941e1e3&amp;color=0,0,0&amp;mp=1&amp;vtp=1&amp;bt=1&amp;bbb=1"/>
          <p:cNvSpPr/>
          <p:nvPr/>
        </p:nvSpPr>
        <p:spPr>
          <a:xfrm>
            <a:off x="832104" y="1080000"/>
            <a:ext cx="10533888" cy="45377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5.will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1）will表示意愿或决心，意为“愿；要”。would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表示过去的意愿或决心。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homework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tonight.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今晚我会帮你做作业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（2）will表示习惯性的动作、必然趋势或固有属性，意为“就会；老是；总是”。</a:t>
            </a:r>
            <a:endParaRPr kumimoji="0" lang="en-US" altLang="zh-CN" sz="100" b="0" i="0" u="none" strike="noStrike" kern="0" cap="none" spc="-999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again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early.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如果她不早点醒来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她上班又会迟到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（3）will、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would表示征求意见或提出请求，多用于主语是第二人称的疑问句中，would比will语气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更委婉。</a:t>
            </a:r>
            <a:endParaRPr kumimoji="0" lang="en-US" altLang="zh-CN" sz="100" b="0" i="0" u="none" strike="noStrike" kern="0" cap="none" spc="-999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closing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window?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你介意关上窗户吗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（4）would表示过去的习惯时，意为“过去常常”。</a:t>
            </a:r>
            <a:endParaRPr kumimoji="0" lang="en-US" altLang="zh-CN" sz="100" b="0" i="0" u="none" strike="noStrike" kern="0" cap="none" spc="-999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countryside,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我住在乡下的时候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每天都会步行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去上学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#49</a:t>
            </a:r>
            <a:endParaRPr lang="en-US" altLang="zh-CN" sz="1800" dirty="0"/>
          </a:p>
        </p:txBody>
      </p:sp>
      <p:pic>
        <p:nvPicPr>
          <p:cNvPr id="3" name="P_4_BD#b880c0009?pid=7f941e1e3&amp;color=0,0,0&amp;mp=1&amp;tib=255,255,255&amp;iip=18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197966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4_BD#b880c0009?pid=7f941e1e3&amp;color=0,0,0&amp;mp=1&amp;tib=255,255,255&amp;iip=19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280262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P_4_BD#b880c0009?pid=7f941e1e3&amp;color=0,0,0&amp;mp=1&amp;tib=255,255,255&amp;iip=2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403706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P_4_BD#b880c0009?pid=7f941e1e3&amp;color=0,0,0&amp;tib=255,255,255&amp;iip=2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486002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b880c0009?pid=7f941e1e3&amp;color=0,0,0&amp;mp=1&amp;vtp=1&amp;bt=1&amp;bbb=1&amp;hb=1"/>
          <p:cNvSpPr/>
          <p:nvPr/>
        </p:nvSpPr>
        <p:spPr>
          <a:xfrm>
            <a:off x="832104" y="1080000"/>
            <a:ext cx="10533888" cy="328041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</a:t>
            </a:r>
            <a:r>
              <a:rPr lang="en-US" altLang="zh-CN" sz="1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.dare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dare</a:t>
            </a:r>
            <a:r>
              <a:rPr lang="en-US" altLang="zh-CN" sz="1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既可作情态动词，也可作实义动词，意为“敢于”。作情态动词的时候常用于疑问句</a:t>
            </a:r>
            <a:r>
              <a:rPr lang="en-US" altLang="zh-CN" sz="1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、否定句或条</a:t>
            </a:r>
            <a:endParaRPr lang="en-US" altLang="zh-CN" sz="1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件句中。</a:t>
            </a:r>
            <a:endParaRPr lang="en-US" altLang="zh-CN" sz="100" b="0" i="0" kern="0" spc="-99900">
              <a:solidFill>
                <a:srgbClr val="FFFFFF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speak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他敢那样跟老板说话吗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（dare作情态动词，用于疑问句）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7.had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better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better意为“最好”，主要用来表示劝告和建议，没有人称和时态的变化，后接动词原形，其否定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形式为had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not。</a:t>
            </a:r>
            <a:endParaRPr kumimoji="0" lang="en-US" altLang="zh-CN" sz="100" b="0" i="0" u="none" strike="noStrike" kern="0" cap="none" spc="-9990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A0A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finish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leaving.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你最好在离开前完成你的工作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kumimoji="0" lang="en-US" altLang="zh-CN" sz="1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#55</a:t>
            </a:r>
            <a:endParaRPr lang="en-US" altLang="zh-CN" dirty="0"/>
          </a:p>
        </p:txBody>
      </p:sp>
      <p:pic>
        <p:nvPicPr>
          <p:cNvPr id="3" name="P_4_BD#b880c0009?pid=7f941e1e3&amp;color=0,0,0&amp;mp=1&amp;tib=255,255,255&amp;iip=22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2391148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4_BD#b880c0009?pid=7f941e1e3&amp;color=0,0,0&amp;mp=1&amp;tib=255,255,255&amp;iip=23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280" y="4024050"/>
            <a:ext cx="2103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3386</Words>
  <Application>WPS 演示</Application>
  <PresentationFormat>宽屏</PresentationFormat>
  <Paragraphs>106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9" baseType="lpstr">
      <vt:lpstr>Arial</vt:lpstr>
      <vt:lpstr>宋体</vt:lpstr>
      <vt:lpstr>Wingdings</vt:lpstr>
      <vt:lpstr>黑体</vt:lpstr>
      <vt:lpstr>黑体</vt:lpstr>
      <vt:lpstr>微软雅黑</vt:lpstr>
      <vt:lpstr>微软雅黑</vt:lpstr>
      <vt:lpstr>宋体</vt:lpstr>
      <vt:lpstr>Times New Roman</vt:lpstr>
      <vt:lpstr>Times New Roman</vt:lpstr>
      <vt:lpstr>楷体</vt:lpstr>
      <vt:lpstr>Calibri</vt:lpstr>
      <vt:lpstr>等线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</cp:revision>
  <dcterms:created xsi:type="dcterms:W3CDTF">2025-10-24T09:36:00Z</dcterms:created>
  <dcterms:modified xsi:type="dcterms:W3CDTF">2025-10-28T02:55:54Z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4A60EBFDBA1F48408FD7ECB40D679459_12</vt:lpwstr>
  </property>
  <property fmtid="{D5CDD505-2E9C-101B-9397-08002B2CF9AE}" pid="3" name="KSOProductBuildVer">
    <vt:lpwstr>2052-12.1.0.22529</vt:lpwstr>
  </property>
</Properties>
</file>